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handoutMasterIdLst>
    <p:handoutMasterId r:id="rId53"/>
  </p:handoutMasterIdLst>
  <p:sldIdLst>
    <p:sldId id="256" r:id="rId2"/>
    <p:sldId id="630" r:id="rId3"/>
    <p:sldId id="672" r:id="rId4"/>
    <p:sldId id="655" r:id="rId5"/>
    <p:sldId id="658" r:id="rId6"/>
    <p:sldId id="660" r:id="rId7"/>
    <p:sldId id="659" r:id="rId8"/>
    <p:sldId id="662" r:id="rId9"/>
    <p:sldId id="663" r:id="rId10"/>
    <p:sldId id="666" r:id="rId11"/>
    <p:sldId id="665" r:id="rId12"/>
    <p:sldId id="667" r:id="rId13"/>
    <p:sldId id="669" r:id="rId14"/>
    <p:sldId id="668" r:id="rId15"/>
    <p:sldId id="705" r:id="rId16"/>
    <p:sldId id="677" r:id="rId17"/>
    <p:sldId id="678" r:id="rId18"/>
    <p:sldId id="679" r:id="rId19"/>
    <p:sldId id="680" r:id="rId20"/>
    <p:sldId id="681" r:id="rId21"/>
    <p:sldId id="683" r:id="rId22"/>
    <p:sldId id="684" r:id="rId23"/>
    <p:sldId id="685" r:id="rId24"/>
    <p:sldId id="686" r:id="rId25"/>
    <p:sldId id="688" r:id="rId26"/>
    <p:sldId id="689" r:id="rId27"/>
    <p:sldId id="690" r:id="rId28"/>
    <p:sldId id="692" r:id="rId29"/>
    <p:sldId id="693" r:id="rId30"/>
    <p:sldId id="695" r:id="rId31"/>
    <p:sldId id="697" r:id="rId32"/>
    <p:sldId id="698" r:id="rId33"/>
    <p:sldId id="699" r:id="rId34"/>
    <p:sldId id="700" r:id="rId35"/>
    <p:sldId id="701" r:id="rId36"/>
    <p:sldId id="702" r:id="rId37"/>
    <p:sldId id="706" r:id="rId38"/>
    <p:sldId id="703" r:id="rId39"/>
    <p:sldId id="707" r:id="rId40"/>
    <p:sldId id="708" r:id="rId41"/>
    <p:sldId id="709" r:id="rId42"/>
    <p:sldId id="711" r:id="rId43"/>
    <p:sldId id="712" r:id="rId44"/>
    <p:sldId id="713" r:id="rId45"/>
    <p:sldId id="714" r:id="rId46"/>
    <p:sldId id="716" r:id="rId47"/>
    <p:sldId id="715" r:id="rId48"/>
    <p:sldId id="717" r:id="rId49"/>
    <p:sldId id="718" r:id="rId50"/>
    <p:sldId id="719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648D0C-C13B-41E5-9D61-E0C2C1F62644}">
          <p14:sldIdLst>
            <p14:sldId id="256"/>
            <p14:sldId id="630"/>
            <p14:sldId id="672"/>
            <p14:sldId id="655"/>
            <p14:sldId id="658"/>
            <p14:sldId id="660"/>
            <p14:sldId id="659"/>
            <p14:sldId id="662"/>
            <p14:sldId id="663"/>
            <p14:sldId id="666"/>
            <p14:sldId id="665"/>
            <p14:sldId id="667"/>
            <p14:sldId id="669"/>
            <p14:sldId id="668"/>
            <p14:sldId id="705"/>
            <p14:sldId id="677"/>
            <p14:sldId id="678"/>
            <p14:sldId id="679"/>
            <p14:sldId id="680"/>
            <p14:sldId id="681"/>
            <p14:sldId id="683"/>
            <p14:sldId id="684"/>
            <p14:sldId id="685"/>
            <p14:sldId id="686"/>
            <p14:sldId id="688"/>
            <p14:sldId id="689"/>
            <p14:sldId id="690"/>
            <p14:sldId id="692"/>
            <p14:sldId id="693"/>
            <p14:sldId id="695"/>
            <p14:sldId id="697"/>
            <p14:sldId id="698"/>
            <p14:sldId id="699"/>
            <p14:sldId id="700"/>
            <p14:sldId id="701"/>
            <p14:sldId id="702"/>
            <p14:sldId id="706"/>
            <p14:sldId id="703"/>
            <p14:sldId id="707"/>
            <p14:sldId id="708"/>
            <p14:sldId id="709"/>
            <p14:sldId id="711"/>
            <p14:sldId id="712"/>
            <p14:sldId id="713"/>
            <p14:sldId id="714"/>
            <p14:sldId id="716"/>
            <p14:sldId id="715"/>
            <p14:sldId id="717"/>
            <p14:sldId id="718"/>
            <p14:sldId id="719"/>
          </p14:sldIdLst>
        </p14:section>
        <p14:section name="无标题节" id="{A3B38955-D5E8-4C0D-8385-F3A09683E804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泽" initials="徐泽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A2F"/>
    <a:srgbClr val="1EE15C"/>
    <a:srgbClr val="DD4722"/>
    <a:srgbClr val="231F20"/>
    <a:srgbClr val="0070C0"/>
    <a:srgbClr val="5CAA55"/>
    <a:srgbClr val="B4DD93"/>
    <a:srgbClr val="46B964"/>
    <a:srgbClr val="CF5830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424" autoAdjust="0"/>
  </p:normalViewPr>
  <p:slideViewPr>
    <p:cSldViewPr>
      <p:cViewPr varScale="1">
        <p:scale>
          <a:sx n="82" d="100"/>
          <a:sy n="82" d="100"/>
        </p:scale>
        <p:origin x="-1469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pPr/>
              <a:t>2016/11/14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3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093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1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7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93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1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74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1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9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91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5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4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8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4067944" y="108"/>
            <a:ext cx="5076056" cy="684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97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 smtClean="0"/>
              <a:t>内容标题</a:t>
            </a:r>
            <a:endParaRPr lang="zh-CN" altLang="en-US" dirty="0"/>
          </a:p>
        </p:txBody>
      </p:sp>
      <p:pic>
        <p:nvPicPr>
          <p:cNvPr id="6" name="图片 5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03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71600" y="1916831"/>
            <a:ext cx="6984776" cy="3672409"/>
          </a:xfrm>
          <a:noFill/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本节内容</a:t>
            </a:r>
            <a:endParaRPr lang="en-US" altLang="zh-CN" dirty="0" smtClean="0"/>
          </a:p>
          <a:p>
            <a:r>
              <a:rPr lang="zh-CN" altLang="en-US" dirty="0" smtClean="0"/>
              <a:t>本节内容</a:t>
            </a:r>
            <a:endParaRPr lang="zh-CN" altLang="en-US" dirty="0"/>
          </a:p>
        </p:txBody>
      </p:sp>
      <p:sp>
        <p:nvSpPr>
          <p:cNvPr id="9" name="十字形 8"/>
          <p:cNvSpPr/>
          <p:nvPr userDrawn="1"/>
        </p:nvSpPr>
        <p:spPr>
          <a:xfrm>
            <a:off x="142844" y="6215082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形 9"/>
          <p:cNvSpPr/>
          <p:nvPr userDrawn="1"/>
        </p:nvSpPr>
        <p:spPr>
          <a:xfrm>
            <a:off x="569224" y="600076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548680"/>
            <a:ext cx="9144000" cy="936104"/>
          </a:xfrm>
          <a:prstGeom prst="rect">
            <a:avLst/>
          </a:prstGeom>
          <a:solidFill>
            <a:srgbClr val="DC1F26"/>
          </a:solidFill>
          <a:ln>
            <a:solidFill>
              <a:srgbClr val="DC1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7487" y="2088879"/>
            <a:ext cx="7772400" cy="1470025"/>
          </a:xfrm>
        </p:spPr>
        <p:txBody>
          <a:bodyPr>
            <a:noAutofit/>
          </a:bodyPr>
          <a:lstStyle>
            <a:lvl1pPr algn="l">
              <a:defRPr sz="6000" b="1"/>
            </a:lvl1pPr>
          </a:lstStyle>
          <a:p>
            <a:r>
              <a:rPr lang="zh-CN" altLang="en-US" dirty="0" smtClean="0"/>
              <a:t>课程标题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255" y="3564703"/>
            <a:ext cx="4256785" cy="622920"/>
          </a:xfrm>
          <a:solidFill>
            <a:srgbClr val="DC1F26"/>
          </a:solidFill>
        </p:spPr>
        <p:txBody>
          <a:bodyPr/>
          <a:lstStyle>
            <a:lvl1pPr marL="0" indent="0" algn="l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 课程英文副标题</a:t>
            </a:r>
            <a:endParaRPr lang="zh-CN" altLang="en-US" dirty="0"/>
          </a:p>
        </p:txBody>
      </p:sp>
      <p:pic>
        <p:nvPicPr>
          <p:cNvPr id="5" name="图片 4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3558904"/>
            <a:ext cx="4392513" cy="647675"/>
          </a:xfrm>
        </p:spPr>
        <p:txBody>
          <a:bodyPr>
            <a:noAutofit/>
          </a:bodyPr>
          <a:lstStyle>
            <a:lvl1pPr algn="r">
              <a:buNone/>
              <a:defRPr sz="4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 smtClean="0"/>
              <a:t>DAY01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52320" y="243818"/>
            <a:ext cx="1535313" cy="504056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知识讲解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 userDrawn="1"/>
        </p:nvSpPr>
        <p:spPr>
          <a:xfrm>
            <a:off x="0" y="2566527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52320" y="243818"/>
            <a:ext cx="153531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>
            <a:off x="0" y="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611561" y="404664"/>
            <a:ext cx="7920880" cy="60486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课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堂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练习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 smtClean="0"/>
              <a:t>课堂练习标题</a:t>
            </a:r>
            <a:endParaRPr lang="zh-CN" altLang="en-US" dirty="0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9" name="十字形 8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十字形 9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 smtClean="0"/>
              <a:t>代码实践标题</a:t>
            </a:r>
            <a:endParaRPr lang="zh-CN" altLang="en-US" dirty="0"/>
          </a:p>
        </p:txBody>
      </p:sp>
      <p:sp>
        <p:nvSpPr>
          <p:cNvPr id="9" name="半闭框 8"/>
          <p:cNvSpPr/>
          <p:nvPr userDrawn="1"/>
        </p:nvSpPr>
        <p:spPr>
          <a:xfrm rot="10800000">
            <a:off x="3923928" y="2969498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知识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知识案例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知识案例标题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472" y="1714488"/>
            <a:ext cx="8215370" cy="4667283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知识案例内容</a:t>
            </a:r>
            <a:endParaRPr lang="zh-CN" altLang="en-US" dirty="0"/>
          </a:p>
        </p:txBody>
      </p:sp>
      <p:sp>
        <p:nvSpPr>
          <p:cNvPr id="9" name="半闭框 8"/>
          <p:cNvSpPr/>
          <p:nvPr userDrawn="1"/>
        </p:nvSpPr>
        <p:spPr>
          <a:xfrm>
            <a:off x="285720" y="21429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277120" y="5000635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 smtClean="0"/>
              <a:t>内容标题</a:t>
            </a:r>
            <a:endParaRPr lang="zh-CN" altLang="en-US" dirty="0"/>
          </a:p>
        </p:txBody>
      </p:sp>
      <p:pic>
        <p:nvPicPr>
          <p:cNvPr id="6" name="图片 5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DC1F26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09" r:id="rId2"/>
    <p:sldLayoutId id="2147483722" r:id="rId3"/>
    <p:sldLayoutId id="2147483732" r:id="rId4"/>
    <p:sldLayoutId id="2147483728" r:id="rId5"/>
    <p:sldLayoutId id="2147483726" r:id="rId6"/>
    <p:sldLayoutId id="2147483725" r:id="rId7"/>
    <p:sldLayoutId id="2147483727" r:id="rId8"/>
    <p:sldLayoutId id="2147483723" r:id="rId9"/>
    <p:sldLayoutId id="2147483731" r:id="rId10"/>
    <p:sldLayoutId id="214748372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unity3d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5255" y="3564703"/>
            <a:ext cx="4544817" cy="622920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移动游戏行业</a:t>
            </a:r>
            <a:r>
              <a:rPr lang="zh-CN" altLang="en-US" dirty="0"/>
              <a:t>现状及发展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260648"/>
            <a:ext cx="7056784" cy="713088"/>
          </a:xfrm>
        </p:spPr>
        <p:txBody>
          <a:bodyPr/>
          <a:lstStyle/>
          <a:p>
            <a:r>
              <a:rPr lang="en-US" altLang="zh-CN" b="0" dirty="0" smtClean="0"/>
              <a:t>2015</a:t>
            </a:r>
            <a:r>
              <a:rPr lang="zh-CN" altLang="en-US" b="0" dirty="0" smtClean="0"/>
              <a:t>年中国</a:t>
            </a:r>
            <a:r>
              <a:rPr lang="zh-CN" altLang="en-US" b="0" dirty="0"/>
              <a:t>移动游戏各渠道流水分布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637919"/>
          </a:xfrm>
        </p:spPr>
        <p:txBody>
          <a:bodyPr/>
          <a:lstStyle/>
          <a:p>
            <a:r>
              <a:rPr lang="zh-CN" altLang="en-US" dirty="0"/>
              <a:t>中国移动游戏各渠道占比中，</a:t>
            </a:r>
            <a:r>
              <a:rPr lang="en-US" altLang="zh-CN" dirty="0">
                <a:solidFill>
                  <a:srgbClr val="FF0000"/>
                </a:solidFill>
              </a:rPr>
              <a:t>Android</a:t>
            </a:r>
            <a:r>
              <a:rPr lang="zh-CN" altLang="en-US" dirty="0"/>
              <a:t>依旧独占鳌头，</a:t>
            </a:r>
            <a:r>
              <a:rPr lang="zh-CN" altLang="en-US" dirty="0" smtClean="0"/>
              <a:t>接近</a:t>
            </a:r>
            <a:r>
              <a:rPr lang="en-US" altLang="zh-CN" dirty="0"/>
              <a:t>I</a:t>
            </a:r>
            <a:r>
              <a:rPr lang="en-US" altLang="zh-CN" dirty="0" smtClean="0"/>
              <a:t>OS</a:t>
            </a:r>
            <a:r>
              <a:rPr lang="zh-CN" altLang="en-US" dirty="0"/>
              <a:t>渠道流水的</a:t>
            </a:r>
            <a:r>
              <a:rPr lang="zh-CN" altLang="en-US" dirty="0">
                <a:solidFill>
                  <a:srgbClr val="FF0000"/>
                </a:solidFill>
              </a:rPr>
              <a:t>两倍</a:t>
            </a:r>
            <a:r>
              <a:rPr lang="zh-CN" altLang="en-US" dirty="0"/>
              <a:t>。其中，硬件厂商和运营商的占比逐渐扩大。“如果把手机当做一个航母的话，</a:t>
            </a:r>
            <a:r>
              <a:rPr lang="zh-CN" altLang="en-US" dirty="0">
                <a:solidFill>
                  <a:srgbClr val="FF0000"/>
                </a:solidFill>
              </a:rPr>
              <a:t>应用商店</a:t>
            </a:r>
            <a:r>
              <a:rPr lang="zh-CN" altLang="en-US" dirty="0"/>
              <a:t>就是航母的重要引擎。</a:t>
            </a:r>
            <a:r>
              <a:rPr lang="zh-CN" altLang="en-US" dirty="0" smtClean="0"/>
              <a:t>” 相比</a:t>
            </a:r>
            <a:r>
              <a:rPr lang="zh-CN" altLang="en-US" dirty="0"/>
              <a:t>百度手机助手、应用宝等第三方应用商店，手机厂商的优势在于可以在自家硬件上</a:t>
            </a:r>
            <a:r>
              <a:rPr lang="zh-CN" altLang="en-US" dirty="0">
                <a:solidFill>
                  <a:srgbClr val="FF0000"/>
                </a:solidFill>
              </a:rPr>
              <a:t>预装</a:t>
            </a:r>
            <a:r>
              <a:rPr lang="zh-CN" altLang="en-US" dirty="0"/>
              <a:t>应用商店，手机出货量保障了用户来源，极大的降低了营销成本。同样的，运营商们也可以通过合约机、定制机等方式，将线下流量转化为线上流量。</a:t>
            </a:r>
          </a:p>
        </p:txBody>
      </p:sp>
    </p:spTree>
    <p:extLst>
      <p:ext uri="{BB962C8B-B14F-4D97-AF65-F5344CB8AC3E}">
        <p14:creationId xmlns:p14="http://schemas.microsoft.com/office/powerpoint/2010/main" val="14506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260648"/>
            <a:ext cx="6984776" cy="713088"/>
          </a:xfrm>
        </p:spPr>
        <p:txBody>
          <a:bodyPr/>
          <a:lstStyle/>
          <a:p>
            <a:r>
              <a:rPr lang="en-US" altLang="zh-CN" b="0" dirty="0" smtClean="0"/>
              <a:t>2015</a:t>
            </a:r>
            <a:r>
              <a:rPr lang="zh-CN" altLang="en-US" b="0" dirty="0" smtClean="0"/>
              <a:t>年中国</a:t>
            </a:r>
            <a:r>
              <a:rPr lang="zh-CN" altLang="en-US" b="0" dirty="0"/>
              <a:t>移动游戏各渠道流水分布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633538"/>
            <a:ext cx="70675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中国游戏用户游戏偏好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191344"/>
            <a:ext cx="68770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5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年中国移动游戏用户规模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308324"/>
          </a:xfrm>
        </p:spPr>
        <p:txBody>
          <a:bodyPr/>
          <a:lstStyle/>
          <a:p>
            <a:r>
              <a:rPr lang="zh-CN" altLang="en-US" dirty="0"/>
              <a:t>移动游戏用户总量在</a:t>
            </a:r>
            <a:r>
              <a:rPr lang="en-US" altLang="zh-CN" dirty="0"/>
              <a:t>2015</a:t>
            </a:r>
            <a:r>
              <a:rPr lang="zh-CN" altLang="en-US" dirty="0"/>
              <a:t>年初到达天花板，随后逐月</a:t>
            </a:r>
            <a:r>
              <a:rPr lang="zh-CN" altLang="en-US" dirty="0">
                <a:solidFill>
                  <a:srgbClr val="FF0000"/>
                </a:solidFill>
              </a:rPr>
              <a:t>小幅下滑</a:t>
            </a:r>
            <a:r>
              <a:rPr lang="zh-CN" altLang="en-US" dirty="0"/>
              <a:t>。截止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月，中国移动游戏月度覆盖人数约为</a:t>
            </a:r>
            <a:r>
              <a:rPr lang="en-US" altLang="zh-CN" dirty="0">
                <a:solidFill>
                  <a:srgbClr val="FF0000"/>
                </a:solidFill>
              </a:rPr>
              <a:t>3.95</a:t>
            </a:r>
            <a:r>
              <a:rPr lang="zh-CN" altLang="en-US" dirty="0">
                <a:solidFill>
                  <a:srgbClr val="FF0000"/>
                </a:solidFill>
              </a:rPr>
              <a:t>亿</a:t>
            </a:r>
            <a:r>
              <a:rPr lang="zh-CN" altLang="en-US" dirty="0"/>
              <a:t>人。在经过</a:t>
            </a:r>
            <a:r>
              <a:rPr lang="en-US" altLang="zh-CN" dirty="0"/>
              <a:t>2013</a:t>
            </a:r>
            <a:r>
              <a:rPr lang="zh-CN" altLang="en-US" dirty="0"/>
              <a:t>、</a:t>
            </a:r>
            <a:r>
              <a:rPr lang="en-US" altLang="zh-CN" dirty="0"/>
              <a:t>2014</a:t>
            </a:r>
            <a:r>
              <a:rPr lang="zh-CN" altLang="en-US" dirty="0"/>
              <a:t>两年的</a:t>
            </a:r>
            <a:r>
              <a:rPr lang="zh-CN" altLang="en-US" dirty="0">
                <a:solidFill>
                  <a:srgbClr val="FF0000"/>
                </a:solidFill>
              </a:rPr>
              <a:t>持续增长</a:t>
            </a:r>
            <a:r>
              <a:rPr lang="zh-CN" altLang="en-US" dirty="0"/>
              <a:t>之后，</a:t>
            </a:r>
            <a:r>
              <a:rPr lang="zh-CN" altLang="en-US" dirty="0">
                <a:solidFill>
                  <a:srgbClr val="FF0000"/>
                </a:solidFill>
              </a:rPr>
              <a:t>人口红利被消耗殆尽</a:t>
            </a:r>
            <a:r>
              <a:rPr lang="zh-CN" altLang="en-US" dirty="0"/>
              <a:t>。在</a:t>
            </a:r>
            <a:r>
              <a:rPr lang="zh-CN" altLang="en-US" dirty="0">
                <a:solidFill>
                  <a:srgbClr val="FF0000"/>
                </a:solidFill>
              </a:rPr>
              <a:t>有限</a:t>
            </a:r>
            <a:r>
              <a:rPr lang="zh-CN" altLang="en-US" dirty="0"/>
              <a:t>的市场中，如何突出重围，如何</a:t>
            </a:r>
            <a:r>
              <a:rPr lang="zh-CN" altLang="en-US" dirty="0">
                <a:solidFill>
                  <a:srgbClr val="FF0000"/>
                </a:solidFill>
              </a:rPr>
              <a:t>粘住用户</a:t>
            </a:r>
            <a:r>
              <a:rPr lang="zh-CN" altLang="en-US" dirty="0"/>
              <a:t>，是移动游戏厂商们需要思考的问题。</a:t>
            </a:r>
          </a:p>
        </p:txBody>
      </p:sp>
    </p:spTree>
    <p:extLst>
      <p:ext uri="{BB962C8B-B14F-4D97-AF65-F5344CB8AC3E}">
        <p14:creationId xmlns:p14="http://schemas.microsoft.com/office/powerpoint/2010/main" val="14581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年中国移动游戏用户规模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595438"/>
            <a:ext cx="70008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3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移动游戏产品数据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35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年中国移动游戏市场宏观数据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844824"/>
            <a:ext cx="64865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535531"/>
          </a:xfrm>
        </p:spPr>
        <p:txBody>
          <a:bodyPr/>
          <a:lstStyle/>
          <a:p>
            <a:r>
              <a:rPr lang="zh-CN" altLang="en-US" dirty="0"/>
              <a:t>单机游戏近</a:t>
            </a:r>
            <a:r>
              <a:rPr lang="en-US" altLang="zh-CN" dirty="0">
                <a:solidFill>
                  <a:srgbClr val="FF0000"/>
                </a:solidFill>
              </a:rPr>
              <a:t>18000</a:t>
            </a:r>
            <a:r>
              <a:rPr lang="zh-CN" altLang="en-US" dirty="0"/>
              <a:t>款，网游近</a:t>
            </a:r>
            <a:r>
              <a:rPr lang="en-US" altLang="zh-CN" dirty="0">
                <a:solidFill>
                  <a:srgbClr val="FF0000"/>
                </a:solidFill>
              </a:rPr>
              <a:t>5000</a:t>
            </a:r>
            <a:r>
              <a:rPr lang="zh-CN" altLang="en-US" dirty="0"/>
              <a:t>款，游戏厂商</a:t>
            </a:r>
            <a:r>
              <a:rPr lang="en-US" altLang="zh-CN" dirty="0">
                <a:solidFill>
                  <a:srgbClr val="FF0000"/>
                </a:solidFill>
              </a:rPr>
              <a:t>5800</a:t>
            </a:r>
            <a:r>
              <a:rPr lang="zh-CN" altLang="en-US" dirty="0" smtClean="0"/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30302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年移动游戏产品分级数量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308324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年上市了近</a:t>
            </a:r>
            <a:r>
              <a:rPr lang="en-US" altLang="zh-CN" dirty="0"/>
              <a:t>2</a:t>
            </a:r>
            <a:r>
              <a:rPr lang="zh-CN" altLang="en-US" dirty="0"/>
              <a:t>万款移动游戏产品，超</a:t>
            </a:r>
            <a:r>
              <a:rPr lang="en-US" altLang="zh-CN" dirty="0">
                <a:solidFill>
                  <a:srgbClr val="FF0000"/>
                </a:solidFill>
              </a:rPr>
              <a:t>80%</a:t>
            </a:r>
            <a:r>
              <a:rPr lang="zh-CN" altLang="en-US" dirty="0"/>
              <a:t>为单机游戏，</a:t>
            </a:r>
            <a:r>
              <a:rPr lang="en-US" altLang="zh-CN" dirty="0"/>
              <a:t>3000</a:t>
            </a:r>
            <a:r>
              <a:rPr lang="zh-CN" altLang="en-US" dirty="0"/>
              <a:t>余款为网络游戏。无论是在整体数量上，还是在优秀游戏占比上，都有较大提升。因为开发难度大、运营成本高，网络游戏相对数量较少，但精品的产出比例是单机游戏的近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倍。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1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年移动游戏产品分级数量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547813"/>
            <a:ext cx="69723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2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中国移动游戏产品榜单留存情况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043543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年移动游戏整体</a:t>
            </a:r>
            <a:r>
              <a:rPr lang="zh-CN" altLang="en-US" dirty="0">
                <a:solidFill>
                  <a:srgbClr val="FF0000"/>
                </a:solidFill>
              </a:rPr>
              <a:t>留存率</a:t>
            </a:r>
            <a:r>
              <a:rPr lang="zh-CN" altLang="en-US" dirty="0"/>
              <a:t>相对较平稳，网游留存率相比</a:t>
            </a:r>
            <a:r>
              <a:rPr lang="en-US" altLang="zh-CN" dirty="0"/>
              <a:t>2014</a:t>
            </a:r>
            <a:r>
              <a:rPr lang="zh-CN" altLang="en-US" dirty="0"/>
              <a:t>年有</a:t>
            </a:r>
            <a:r>
              <a:rPr lang="zh-CN" altLang="en-US" dirty="0">
                <a:solidFill>
                  <a:srgbClr val="FF0000"/>
                </a:solidFill>
              </a:rPr>
              <a:t>较大幅度提升</a:t>
            </a:r>
            <a:r>
              <a:rPr lang="zh-CN" altLang="en-US" dirty="0"/>
              <a:t>，对比单机游戏和网络游戏的产品留存率可以发现，网络游戏的留存率一直高于单机游戏，在</a:t>
            </a:r>
            <a:r>
              <a:rPr lang="en-US" altLang="zh-CN" dirty="0"/>
              <a:t>11</a:t>
            </a:r>
            <a:r>
              <a:rPr lang="zh-CN" altLang="en-US" dirty="0"/>
              <a:t>个月后，两者的差距达到</a:t>
            </a:r>
            <a:r>
              <a:rPr lang="en-US" altLang="zh-CN" dirty="0"/>
              <a:t>14%</a:t>
            </a:r>
            <a:r>
              <a:rPr lang="zh-CN" altLang="en-US" dirty="0"/>
              <a:t>。由于网易、盛大、巨人等端游大厂的积极转型，</a:t>
            </a:r>
            <a:r>
              <a:rPr lang="en-US" altLang="zh-CN" dirty="0"/>
              <a:t>2015</a:t>
            </a:r>
            <a:r>
              <a:rPr lang="zh-CN" altLang="en-US" dirty="0"/>
              <a:t>年很多</a:t>
            </a:r>
            <a:r>
              <a:rPr lang="zh-CN" altLang="en-US" dirty="0">
                <a:solidFill>
                  <a:srgbClr val="FF0000"/>
                </a:solidFill>
              </a:rPr>
              <a:t>端游改编</a:t>
            </a:r>
            <a:r>
              <a:rPr lang="zh-CN" altLang="en-US" dirty="0"/>
              <a:t>的移动端网游上线，使得手机网游无论在研发、运营、渠道上都有较大提升。另一方面，单机游戏依旧在靠前几年的老牌游戏支撑，没有新单机大作出现，后续力量略显疲软。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217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84784"/>
            <a:ext cx="9144000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6"/>
          <p:cNvSpPr txBox="1">
            <a:spLocks/>
          </p:cNvSpPr>
          <p:nvPr/>
        </p:nvSpPr>
        <p:spPr>
          <a:xfrm>
            <a:off x="467544" y="1916832"/>
            <a:ext cx="8208911" cy="2270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移动</a:t>
            </a:r>
            <a:r>
              <a:rPr lang="zh-CN" altLang="en-US" b="1" dirty="0"/>
              <a:t>游戏行业</a:t>
            </a:r>
            <a:r>
              <a:rPr lang="zh-CN" altLang="en-US" b="1" dirty="0" smtClean="0"/>
              <a:t>概况</a:t>
            </a:r>
            <a:endParaRPr lang="en-US" altLang="zh-CN" b="1" dirty="0" smtClean="0"/>
          </a:p>
          <a:p>
            <a:r>
              <a:rPr lang="zh-CN" altLang="en-US" b="1" dirty="0"/>
              <a:t>移动游戏产品</a:t>
            </a:r>
            <a:r>
              <a:rPr lang="zh-CN" altLang="en-US" b="1" dirty="0" smtClean="0"/>
              <a:t>数据</a:t>
            </a:r>
            <a:endParaRPr lang="en-US" altLang="zh-CN" b="1" dirty="0" smtClean="0"/>
          </a:p>
          <a:p>
            <a:r>
              <a:rPr lang="zh-CN" altLang="en-US" b="1" dirty="0"/>
              <a:t>移动游戏企业</a:t>
            </a:r>
            <a:r>
              <a:rPr lang="zh-CN" altLang="en-US" b="1" dirty="0" smtClean="0"/>
              <a:t>研究</a:t>
            </a:r>
            <a:endParaRPr lang="en-US" altLang="zh-CN" b="1" dirty="0" smtClean="0"/>
          </a:p>
          <a:p>
            <a:r>
              <a:rPr lang="zh-CN" altLang="en-US" b="1" dirty="0"/>
              <a:t>移动游戏未来趋势</a:t>
            </a:r>
          </a:p>
        </p:txBody>
      </p:sp>
    </p:spTree>
    <p:extLst>
      <p:ext uri="{BB962C8B-B14F-4D97-AF65-F5344CB8AC3E}">
        <p14:creationId xmlns:p14="http://schemas.microsoft.com/office/powerpoint/2010/main" val="5503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中国移动游戏产品榜单留存情况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924050"/>
            <a:ext cx="75247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260648"/>
            <a:ext cx="6984776" cy="713088"/>
          </a:xfrm>
        </p:spPr>
        <p:txBody>
          <a:bodyPr/>
          <a:lstStyle/>
          <a:p>
            <a:r>
              <a:rPr lang="en-US" altLang="zh-CN" b="0" dirty="0" smtClean="0"/>
              <a:t>2015</a:t>
            </a:r>
            <a:r>
              <a:rPr lang="zh-CN" altLang="en-US" b="0" dirty="0" smtClean="0"/>
              <a:t>中国</a:t>
            </a:r>
            <a:r>
              <a:rPr lang="zh-CN" altLang="en-US" b="0" dirty="0"/>
              <a:t>移动游戏产品榜单留存</a:t>
            </a:r>
            <a:r>
              <a:rPr lang="zh-CN" altLang="en-US" b="0" dirty="0" smtClean="0"/>
              <a:t>情况</a:t>
            </a:r>
            <a:endParaRPr lang="zh-CN" alt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924050"/>
            <a:ext cx="75247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685925"/>
            <a:ext cx="79819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0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中国移动单机游戏类型分布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713948"/>
          </a:xfrm>
        </p:spPr>
        <p:txBody>
          <a:bodyPr/>
          <a:lstStyle/>
          <a:p>
            <a:r>
              <a:rPr lang="zh-CN" altLang="en-US" dirty="0"/>
              <a:t>类型整体分布较为平均。休闲益智类游戏在曝光指数上依然占大头，但单款游戏的平均曝光指数并不高。相反，沙盒类游戏由于</a:t>
            </a:r>
            <a:r>
              <a:rPr lang="en-US" altLang="zh-CN" dirty="0"/>
              <a:t>《</a:t>
            </a:r>
            <a:r>
              <a:rPr lang="zh-CN" altLang="en-US" dirty="0"/>
              <a:t>我的世界</a:t>
            </a:r>
            <a:r>
              <a:rPr lang="en-US" altLang="zh-CN" dirty="0"/>
              <a:t>》</a:t>
            </a:r>
            <a:r>
              <a:rPr lang="zh-CN" altLang="en-US" dirty="0"/>
              <a:t>的风靡，单款游戏平均曝光指数遥遥领先其他类型游戏。而休闲益智、跑酷、消除等类型扎堆，凭借数量推高了总曝光指数，产品同质化较为严重。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51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中国移动单机游戏类型分布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676400"/>
            <a:ext cx="80105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4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 smtClean="0"/>
              <a:t>中国移动单机游戏题材分布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生活娱乐和动漫类占据半壁江山</a:t>
            </a:r>
            <a:endParaRPr lang="zh-CN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02854"/>
            <a:ext cx="75819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1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中国移动单机游戏</a:t>
            </a:r>
            <a:r>
              <a:rPr lang="en-US" altLang="zh-CN" b="0" dirty="0"/>
              <a:t>Top30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600345"/>
          </a:xfrm>
        </p:spPr>
        <p:txBody>
          <a:bodyPr/>
          <a:lstStyle/>
          <a:p>
            <a:r>
              <a:rPr lang="zh-CN" altLang="en-US" dirty="0"/>
              <a:t>单机游戏普遍生命周期较长，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Top30</a:t>
            </a:r>
            <a:r>
              <a:rPr lang="zh-CN" altLang="en-US" dirty="0"/>
              <a:t>的榜单与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Top30</a:t>
            </a:r>
            <a:r>
              <a:rPr lang="zh-CN" altLang="en-US" dirty="0"/>
              <a:t>榜单有</a:t>
            </a:r>
            <a:r>
              <a:rPr lang="zh-CN" altLang="en-US" dirty="0">
                <a:solidFill>
                  <a:srgbClr val="FF0000"/>
                </a:solidFill>
              </a:rPr>
              <a:t>三分之二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重复率</a:t>
            </a:r>
            <a:r>
              <a:rPr lang="zh-CN" altLang="en-US" dirty="0"/>
              <a:t>，整体市场</a:t>
            </a:r>
            <a:r>
              <a:rPr lang="zh-CN" altLang="en-US" dirty="0">
                <a:solidFill>
                  <a:srgbClr val="FF0000"/>
                </a:solidFill>
              </a:rPr>
              <a:t>迭代较慢</a:t>
            </a:r>
            <a:r>
              <a:rPr lang="zh-CN" altLang="en-US" dirty="0"/>
              <a:t>。一方面说明单机游戏对玩家的</a:t>
            </a:r>
            <a:r>
              <a:rPr lang="zh-CN" altLang="en-US" dirty="0">
                <a:solidFill>
                  <a:srgbClr val="FF0000"/>
                </a:solidFill>
              </a:rPr>
              <a:t>粘性较高</a:t>
            </a:r>
            <a:r>
              <a:rPr lang="zh-CN" altLang="en-US" dirty="0"/>
              <a:t>，简单的玩法能通过系列迭代、版本更新、资料片投放等方式</a:t>
            </a:r>
            <a:r>
              <a:rPr lang="zh-CN" altLang="en-US" dirty="0">
                <a:solidFill>
                  <a:srgbClr val="FF0000"/>
                </a:solidFill>
              </a:rPr>
              <a:t>持续吸引玩家</a:t>
            </a:r>
            <a:r>
              <a:rPr lang="en-US" altLang="zh-CN" dirty="0"/>
              <a:t>;</a:t>
            </a:r>
            <a:r>
              <a:rPr lang="zh-CN" altLang="en-US" dirty="0"/>
              <a:t>另一方面，也表现出了单机游戏慢热的特点，很多新游戏要经过较长时间持续不断的用户积累，才能上榜，对游戏质量要求较高。下图中绿色字标出的游戏均为去年</a:t>
            </a:r>
            <a:r>
              <a:rPr lang="en-US" altLang="zh-CN" dirty="0"/>
              <a:t>Top30</a:t>
            </a:r>
            <a:r>
              <a:rPr lang="zh-CN" altLang="en-US" dirty="0"/>
              <a:t>榜单中也上榜的游戏。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41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中国移动单机游戏</a:t>
            </a:r>
            <a:r>
              <a:rPr lang="en-US" altLang="zh-CN" b="0" dirty="0"/>
              <a:t>Top30</a:t>
            </a:r>
            <a:endParaRPr lang="zh-CN" altLang="en-US" b="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271588"/>
            <a:ext cx="741997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57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中国移动网络游戏类型分布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865126"/>
          </a:xfrm>
        </p:spPr>
        <p:txBody>
          <a:bodyPr/>
          <a:lstStyle/>
          <a:p>
            <a:r>
              <a:rPr lang="zh-CN" altLang="en-US" dirty="0"/>
              <a:t>角色扮演类游戏是网游的最大类别，棋牌游戏数量虽多，但曝光有限，主要是因为棋牌游戏玩法比较单一，对玩家吸引力有限，而动作、</a:t>
            </a:r>
            <a:r>
              <a:rPr lang="zh-CN" altLang="en-US" dirty="0">
                <a:solidFill>
                  <a:srgbClr val="FF0000"/>
                </a:solidFill>
              </a:rPr>
              <a:t>射击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MOBA</a:t>
            </a:r>
            <a:r>
              <a:rPr lang="zh-CN" altLang="en-US" dirty="0"/>
              <a:t>游戏由于其射击性和可玩性，表现更佳。</a:t>
            </a:r>
            <a:endParaRPr lang="zh-CN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852936"/>
            <a:ext cx="7239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5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中国移动网络游戏题材分布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421928"/>
          </a:xfrm>
        </p:spPr>
        <p:txBody>
          <a:bodyPr/>
          <a:lstStyle/>
          <a:p>
            <a:r>
              <a:rPr lang="zh-CN" altLang="en-US" dirty="0"/>
              <a:t>文学题材游戏数量最多，但是曝光价值较低</a:t>
            </a:r>
            <a:r>
              <a:rPr lang="en-US" altLang="zh-CN" dirty="0"/>
              <a:t>;</a:t>
            </a:r>
            <a:r>
              <a:rPr lang="zh-CN" altLang="en-US" dirty="0"/>
              <a:t>军事战争</a:t>
            </a:r>
            <a:r>
              <a:rPr lang="zh-CN" altLang="en-US" dirty="0" smtClean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武侠</a:t>
            </a:r>
            <a:r>
              <a:rPr lang="zh-CN" altLang="en-US" dirty="0" smtClean="0"/>
              <a:t>改编</a:t>
            </a:r>
            <a:r>
              <a:rPr lang="zh-CN" altLang="en-US" dirty="0"/>
              <a:t>题材曝光指数占比远高于数量占比，说明玩家对这类题材更感兴趣，潜力较大。</a:t>
            </a:r>
            <a:endParaRPr lang="zh-CN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601044"/>
            <a:ext cx="72294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中国移动网络游戏</a:t>
            </a:r>
            <a:r>
              <a:rPr lang="en-US" altLang="zh-CN" b="0" dirty="0"/>
              <a:t>Top30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941155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年的移动网络游戏普遍偏重度</a:t>
            </a:r>
            <a:r>
              <a:rPr lang="zh-CN" altLang="en-US" dirty="0" smtClean="0"/>
              <a:t>化。</a:t>
            </a:r>
            <a:r>
              <a:rPr lang="zh-CN" altLang="en-US" dirty="0"/>
              <a:t>下图中绿色字标出的游戏均为重度游戏。</a:t>
            </a:r>
            <a:endParaRPr lang="zh-CN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780928"/>
            <a:ext cx="72009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7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8662" y="2060848"/>
            <a:ext cx="7243738" cy="1047757"/>
          </a:xfrm>
        </p:spPr>
        <p:txBody>
          <a:bodyPr/>
          <a:lstStyle/>
          <a:p>
            <a:r>
              <a:rPr lang="zh-CN" altLang="en-US" dirty="0"/>
              <a:t>移动游戏行业概况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457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年最具代表性的移动游戏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253455"/>
            <a:ext cx="744855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2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</a:t>
            </a:r>
            <a:r>
              <a:rPr lang="en-US" altLang="zh-CN" b="0" dirty="0"/>
              <a:t>IP</a:t>
            </a:r>
            <a:r>
              <a:rPr lang="zh-CN" altLang="en-US" b="0" dirty="0"/>
              <a:t>分布趋势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384353"/>
          </a:xfrm>
        </p:spPr>
        <p:txBody>
          <a:bodyPr/>
          <a:lstStyle/>
          <a:p>
            <a:r>
              <a:rPr lang="zh-CN" altLang="en-US" dirty="0"/>
              <a:t>总体来看，有</a:t>
            </a:r>
            <a:r>
              <a:rPr lang="en-US" altLang="zh-CN" dirty="0"/>
              <a:t>IP</a:t>
            </a:r>
            <a:r>
              <a:rPr lang="zh-CN" altLang="en-US" dirty="0"/>
              <a:t>产品的曝光指数占比远高于数量占比，</a:t>
            </a:r>
            <a:r>
              <a:rPr lang="en-US" altLang="zh-CN" dirty="0">
                <a:solidFill>
                  <a:srgbClr val="FF0000"/>
                </a:solidFill>
              </a:rPr>
              <a:t>13%</a:t>
            </a:r>
            <a:r>
              <a:rPr lang="zh-CN" altLang="en-US" dirty="0"/>
              <a:t>的有</a:t>
            </a:r>
            <a:r>
              <a:rPr lang="en-US" altLang="zh-CN" dirty="0"/>
              <a:t>IP</a:t>
            </a:r>
            <a:r>
              <a:rPr lang="zh-CN" altLang="en-US" dirty="0"/>
              <a:t>游戏带来了</a:t>
            </a:r>
            <a:r>
              <a:rPr lang="en-US" altLang="zh-CN" dirty="0">
                <a:solidFill>
                  <a:srgbClr val="FF0000"/>
                </a:solidFill>
              </a:rPr>
              <a:t>32%</a:t>
            </a:r>
            <a:r>
              <a:rPr lang="zh-CN" altLang="en-US" dirty="0"/>
              <a:t>的曝光指数，</a:t>
            </a:r>
            <a:r>
              <a:rPr lang="en-US" altLang="zh-CN" dirty="0"/>
              <a:t>IP</a:t>
            </a:r>
            <a:r>
              <a:rPr lang="zh-CN" altLang="en-US" dirty="0"/>
              <a:t>对游戏流量提升明显</a:t>
            </a:r>
            <a:r>
              <a:rPr lang="zh-CN" altLang="en-US" dirty="0" smtClean="0"/>
              <a:t>。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21" y="2348880"/>
            <a:ext cx="319087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6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</a:t>
            </a:r>
            <a:r>
              <a:rPr lang="en-US" altLang="zh-CN" b="0" dirty="0"/>
              <a:t>IP</a:t>
            </a:r>
            <a:r>
              <a:rPr lang="zh-CN" altLang="en-US" b="0" dirty="0"/>
              <a:t>类型分布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382191"/>
          </a:xfrm>
        </p:spPr>
        <p:txBody>
          <a:bodyPr/>
          <a:lstStyle/>
          <a:p>
            <a:r>
              <a:rPr lang="zh-CN" altLang="en-US" dirty="0"/>
              <a:t>无论是总曝光指数还是平均曝光指数</a:t>
            </a:r>
            <a:r>
              <a:rPr lang="en-US" altLang="zh-CN" dirty="0"/>
              <a:t>Top10</a:t>
            </a:r>
            <a:r>
              <a:rPr lang="zh-CN" altLang="en-US" dirty="0"/>
              <a:t>，游戏</a:t>
            </a:r>
            <a:r>
              <a:rPr lang="en-US" altLang="zh-CN" dirty="0"/>
              <a:t>IP</a:t>
            </a:r>
            <a:r>
              <a:rPr lang="zh-CN" altLang="en-US" dirty="0"/>
              <a:t>改编的移动游戏均超过半数。特别是一些本身拥有</a:t>
            </a:r>
            <a:r>
              <a:rPr lang="zh-CN" altLang="en-US" dirty="0">
                <a:solidFill>
                  <a:srgbClr val="FF0000"/>
                </a:solidFill>
              </a:rPr>
              <a:t>大量玩家群体的端游</a:t>
            </a:r>
            <a:r>
              <a:rPr lang="zh-CN" altLang="en-US" dirty="0"/>
              <a:t>，如奇迹、神武、梦幻西游等，改编成移动游戏后能吸引大部分原端游玩家，相比其他</a:t>
            </a:r>
            <a:r>
              <a:rPr lang="en-US" altLang="zh-CN" dirty="0"/>
              <a:t>IP</a:t>
            </a:r>
            <a:r>
              <a:rPr lang="zh-CN" altLang="en-US" dirty="0"/>
              <a:t>，转化率更高。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140968"/>
            <a:ext cx="67722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6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中国移动游戏用户喜爱类型分布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384353"/>
          </a:xfrm>
        </p:spPr>
        <p:txBody>
          <a:bodyPr/>
          <a:lstStyle/>
          <a:p>
            <a:r>
              <a:rPr lang="zh-CN" altLang="en-US" dirty="0"/>
              <a:t>各类型之间差距不大，分布较为平均。其中以我的世界为代表的创造型游戏和以虚荣为代表的竞技型游戏，因为上手难度较大，用户喜爱度相对略低。</a:t>
            </a:r>
            <a:endParaRPr lang="zh-CN" alt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40968"/>
            <a:ext cx="7010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0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中国移动游戏用户喜爱题材分布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827552"/>
          </a:xfrm>
        </p:spPr>
        <p:txBody>
          <a:bodyPr/>
          <a:lstStyle/>
          <a:p>
            <a:r>
              <a:rPr lang="zh-CN" altLang="en-US" dirty="0"/>
              <a:t>以梦幻西游为代表的经典游戏蝉联</a:t>
            </a:r>
            <a:r>
              <a:rPr lang="en-US" altLang="zh-CN" dirty="0"/>
              <a:t>2015</a:t>
            </a:r>
            <a:r>
              <a:rPr lang="zh-CN" altLang="en-US" dirty="0"/>
              <a:t>年用户最喜爱游戏题材排行榜</a:t>
            </a:r>
            <a:r>
              <a:rPr lang="en-US" altLang="zh-CN" dirty="0"/>
              <a:t>Top1</a:t>
            </a:r>
            <a:r>
              <a:rPr lang="zh-CN" altLang="en-US" dirty="0"/>
              <a:t>。近来越来越多的</a:t>
            </a:r>
            <a:r>
              <a:rPr lang="zh-CN" altLang="en-US" dirty="0">
                <a:solidFill>
                  <a:srgbClr val="FF0000"/>
                </a:solidFill>
              </a:rPr>
              <a:t>端游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页游</a:t>
            </a:r>
            <a:r>
              <a:rPr lang="zh-CN" altLang="en-US" dirty="0"/>
              <a:t>移植到移动端推出手游版，取得了不错的反响，此外传统武侠小说、动漫、经典文学等也是用户关心的游戏题材。</a:t>
            </a:r>
            <a:endParaRPr lang="zh-CN" altLang="en-US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284984"/>
            <a:ext cx="71532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3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中国移动游戏用户的关注点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游戏类型、朋友推荐、游戏评价是玩家最看重的</a:t>
            </a:r>
            <a:endParaRPr lang="zh-CN" alt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83593"/>
            <a:ext cx="71628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5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中国移动游戏用户下载渠道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270750"/>
          </a:xfrm>
        </p:spPr>
        <p:txBody>
          <a:bodyPr/>
          <a:lstStyle/>
          <a:p>
            <a:r>
              <a:rPr lang="zh-CN" altLang="en-US" dirty="0"/>
              <a:t>相比往年，</a:t>
            </a:r>
            <a:r>
              <a:rPr lang="en-US" altLang="zh-CN" dirty="0"/>
              <a:t>2015</a:t>
            </a:r>
            <a:r>
              <a:rPr lang="zh-CN" altLang="en-US" dirty="0"/>
              <a:t>年通过电脑端下载软件再导入手机的方式明显受冷落。通过手机直接下载安装更为方便快捷，受到用户的喜爱。另外，随着安卓手机硬件厂商对渠道的把控力加强，手机端官方应用商店的使用率明显上升，以前靠</a:t>
            </a:r>
            <a:r>
              <a:rPr lang="en-US" altLang="zh-CN" dirty="0" err="1"/>
              <a:t>appstore</a:t>
            </a:r>
            <a:r>
              <a:rPr lang="zh-CN" altLang="en-US" dirty="0"/>
              <a:t>独撑大局的时代已经过去。</a:t>
            </a:r>
            <a:endParaRPr lang="zh-CN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60439"/>
            <a:ext cx="43910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移动游戏企业研究</a:t>
            </a:r>
          </a:p>
        </p:txBody>
      </p:sp>
    </p:spTree>
    <p:extLst>
      <p:ext uri="{BB962C8B-B14F-4D97-AF65-F5344CB8AC3E}">
        <p14:creationId xmlns:p14="http://schemas.microsoft.com/office/powerpoint/2010/main" val="20273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中国移动游戏产业全景图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58491"/>
            <a:ext cx="73152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中国移动游戏上市企业</a:t>
            </a:r>
            <a:r>
              <a:rPr lang="en-US" altLang="zh-CN" b="0" dirty="0"/>
              <a:t>Top10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344616"/>
          </a:xfrm>
        </p:spPr>
        <p:txBody>
          <a:bodyPr/>
          <a:lstStyle/>
          <a:p>
            <a:r>
              <a:rPr lang="zh-CN" altLang="en-US" dirty="0"/>
              <a:t>在上市企业</a:t>
            </a:r>
            <a:r>
              <a:rPr lang="en-US" altLang="zh-CN" dirty="0"/>
              <a:t>Top10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rgbClr val="FF0000"/>
                </a:solidFill>
              </a:rPr>
              <a:t>腾讯网易</a:t>
            </a:r>
            <a:r>
              <a:rPr lang="zh-CN" altLang="en-US" dirty="0"/>
              <a:t>两大巨头占据了</a:t>
            </a:r>
            <a:r>
              <a:rPr lang="en-US" altLang="zh-CN" dirty="0"/>
              <a:t>70%</a:t>
            </a:r>
            <a:r>
              <a:rPr lang="zh-CN" altLang="en-US" dirty="0"/>
              <a:t>的营收，表现出头部企业的绝对优势。</a:t>
            </a:r>
          </a:p>
          <a:p>
            <a:r>
              <a:rPr lang="zh-CN" altLang="en-US" dirty="0"/>
              <a:t>另一方面，在未上市企业中，也不乏实力雄厚的选手，比如以广州多益为代表的研发商，以小米科技为代表的渠道商，以中清龙图为代表的发行商等。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356992"/>
            <a:ext cx="69151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5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年中国网络游戏市场</a:t>
            </a:r>
            <a:r>
              <a:rPr lang="zh-CN" altLang="en-US" b="0" dirty="0" smtClean="0"/>
              <a:t>规模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302716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年移动游戏市场规模相对</a:t>
            </a:r>
            <a:r>
              <a:rPr lang="en-US" altLang="zh-CN" dirty="0"/>
              <a:t>2014</a:t>
            </a:r>
            <a:r>
              <a:rPr lang="zh-CN" altLang="en-US" dirty="0"/>
              <a:t>年增长超过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%</a:t>
            </a:r>
            <a:r>
              <a:rPr lang="zh-CN" altLang="en-US" dirty="0"/>
              <a:t>，大幅超过预期。推动游戏行业规模突破</a:t>
            </a:r>
            <a:r>
              <a:rPr lang="en-US" altLang="zh-CN" dirty="0">
                <a:solidFill>
                  <a:srgbClr val="FF0000"/>
                </a:solidFill>
              </a:rPr>
              <a:t>1400</a:t>
            </a:r>
            <a:r>
              <a:rPr lang="zh-CN" altLang="en-US" dirty="0"/>
              <a:t>亿。中国网络游戏市场规模继续上升，主要得益于三个方面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、从硬件上看，</a:t>
            </a:r>
            <a:r>
              <a:rPr lang="zh-CN" altLang="en-US" dirty="0">
                <a:solidFill>
                  <a:srgbClr val="FF0000"/>
                </a:solidFill>
              </a:rPr>
              <a:t>光纤网络和移动</a:t>
            </a:r>
            <a:r>
              <a:rPr lang="en-US" altLang="zh-CN" dirty="0">
                <a:solidFill>
                  <a:srgbClr val="FF0000"/>
                </a:solidFill>
              </a:rPr>
              <a:t>4G</a:t>
            </a:r>
            <a:r>
              <a:rPr lang="zh-CN" altLang="en-US" dirty="0"/>
              <a:t>网络的全面普及为网络游戏的发展提供了良好的硬件</a:t>
            </a:r>
            <a:r>
              <a:rPr lang="zh-CN" altLang="en-US" dirty="0" smtClean="0"/>
              <a:t>设施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/>
              <a:t>、从需求上看，人民生活水平快速提升，人们对娱乐的需求越来越</a:t>
            </a:r>
            <a:r>
              <a:rPr lang="zh-CN" altLang="en-US" dirty="0" smtClean="0"/>
              <a:t>重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/>
              <a:t>、从企业经营来看，创新型的商业模式与运营模式为行业带来更多渠道。</a:t>
            </a:r>
          </a:p>
        </p:txBody>
      </p:sp>
    </p:spTree>
    <p:extLst>
      <p:ext uri="{BB962C8B-B14F-4D97-AF65-F5344CB8AC3E}">
        <p14:creationId xmlns:p14="http://schemas.microsoft.com/office/powerpoint/2010/main" val="3879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传统端游企业的爆发</a:t>
            </a:r>
            <a:r>
              <a:rPr lang="en-US" altLang="zh-CN" b="0" dirty="0"/>
              <a:t>——</a:t>
            </a:r>
            <a:r>
              <a:rPr lang="zh-CN" altLang="en-US" b="0" dirty="0"/>
              <a:t>网易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157146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年，可以说是网易的移动游戏爆发年，凭借</a:t>
            </a:r>
            <a:r>
              <a:rPr lang="en-US" altLang="zh-CN" dirty="0"/>
              <a:t>《</a:t>
            </a:r>
            <a:r>
              <a:rPr lang="zh-CN" altLang="en-US" dirty="0"/>
              <a:t>梦幻西游</a:t>
            </a:r>
            <a:r>
              <a:rPr lang="en-US" altLang="zh-CN" dirty="0"/>
              <a:t>》</a:t>
            </a:r>
            <a:r>
              <a:rPr lang="zh-CN" altLang="en-US" dirty="0"/>
              <a:t>和</a:t>
            </a:r>
            <a:r>
              <a:rPr lang="en-US" altLang="zh-CN" dirty="0"/>
              <a:t>《</a:t>
            </a:r>
            <a:r>
              <a:rPr lang="zh-CN" altLang="en-US" dirty="0"/>
              <a:t>大话西游</a:t>
            </a:r>
            <a:r>
              <a:rPr lang="en-US" altLang="zh-CN" dirty="0"/>
              <a:t>》</a:t>
            </a:r>
            <a:r>
              <a:rPr lang="zh-CN" altLang="en-US" dirty="0"/>
              <a:t>两款游戏的强力霸榜，网易</a:t>
            </a:r>
            <a:r>
              <a:rPr lang="en-US" altLang="zh-CN" dirty="0"/>
              <a:t>2015</a:t>
            </a:r>
            <a:r>
              <a:rPr lang="zh-CN" altLang="en-US" dirty="0"/>
              <a:t>年成功逆袭，对榜单头部的控制力逐渐争强，</a:t>
            </a:r>
            <a:r>
              <a:rPr lang="en-US" altLang="zh-CN" dirty="0"/>
              <a:t>Top5</a:t>
            </a:r>
            <a:r>
              <a:rPr lang="zh-CN" altLang="en-US" dirty="0"/>
              <a:t>榜单的占有率从不足</a:t>
            </a:r>
            <a:r>
              <a:rPr lang="en-US" altLang="zh-CN" dirty="0"/>
              <a:t>10%</a:t>
            </a:r>
            <a:r>
              <a:rPr lang="zh-CN" altLang="en-US" dirty="0"/>
              <a:t>上升到</a:t>
            </a:r>
            <a:r>
              <a:rPr lang="en-US" altLang="zh-CN" dirty="0"/>
              <a:t>41%</a:t>
            </a:r>
            <a:r>
              <a:rPr lang="zh-CN" altLang="en-US" dirty="0"/>
              <a:t>。成为国内仅次于腾讯的移动游戏大户。但是网易的游戏中，断层较为严重，从平均排名</a:t>
            </a:r>
            <a:r>
              <a:rPr lang="en-US" altLang="zh-CN" dirty="0"/>
              <a:t>2</a:t>
            </a:r>
            <a:r>
              <a:rPr lang="zh-CN" altLang="en-US" dirty="0"/>
              <a:t>的大话西游到平均排名</a:t>
            </a:r>
            <a:r>
              <a:rPr lang="en-US" altLang="zh-CN" dirty="0"/>
              <a:t>22</a:t>
            </a:r>
            <a:r>
              <a:rPr lang="zh-CN" altLang="en-US" dirty="0"/>
              <a:t>的炉石传说中间没有用于过度的中层力量。</a:t>
            </a:r>
          </a:p>
        </p:txBody>
      </p:sp>
    </p:spTree>
    <p:extLst>
      <p:ext uri="{BB962C8B-B14F-4D97-AF65-F5344CB8AC3E}">
        <p14:creationId xmlns:p14="http://schemas.microsoft.com/office/powerpoint/2010/main" val="3935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传统端游企业的爆发</a:t>
            </a:r>
            <a:r>
              <a:rPr lang="en-US" altLang="zh-CN" b="0" dirty="0"/>
              <a:t>——</a:t>
            </a:r>
            <a:r>
              <a:rPr lang="zh-CN" altLang="en-US" b="0" dirty="0"/>
              <a:t>网易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1342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7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中国移动游戏上市企业</a:t>
            </a:r>
            <a:r>
              <a:rPr lang="en-US" altLang="zh-CN" b="0" dirty="0"/>
              <a:t>Top10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344616"/>
          </a:xfrm>
        </p:spPr>
        <p:txBody>
          <a:bodyPr/>
          <a:lstStyle/>
          <a:p>
            <a:r>
              <a:rPr lang="zh-CN" altLang="en-US" dirty="0"/>
              <a:t>腾讯游戏</a:t>
            </a:r>
            <a:r>
              <a:rPr lang="en-US" altLang="zh-CN" dirty="0"/>
              <a:t>2015</a:t>
            </a:r>
            <a:r>
              <a:rPr lang="zh-CN" altLang="en-US" dirty="0"/>
              <a:t>年继续发挥大厂优势，深耕主机游戏、客户端游戏的改编，将拳皇、</a:t>
            </a:r>
            <a:r>
              <a:rPr lang="en-US" altLang="zh-CN" dirty="0"/>
              <a:t>MOBA</a:t>
            </a:r>
            <a:r>
              <a:rPr lang="zh-CN" altLang="en-US" dirty="0"/>
              <a:t>等传统元素移植到手机端，开拓了全新的玩家社区，领跑</a:t>
            </a:r>
            <a:r>
              <a:rPr lang="en-US" altLang="zh-CN" dirty="0"/>
              <a:t>2015</a:t>
            </a:r>
            <a:r>
              <a:rPr lang="zh-CN" altLang="en-US" dirty="0"/>
              <a:t>年中重度细分手游市场。并加深与业界的合作，利用自身的广泛布局，构建泛娱乐生态圈。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02355"/>
            <a:ext cx="6340540" cy="348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0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专注海外市场的发行商</a:t>
            </a:r>
            <a:r>
              <a:rPr lang="en-US" altLang="zh-CN" b="0" dirty="0"/>
              <a:t>——</a:t>
            </a:r>
            <a:r>
              <a:rPr lang="zh-CN" altLang="en-US" b="0" dirty="0"/>
              <a:t>智明星通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713948"/>
          </a:xfrm>
        </p:spPr>
        <p:txBody>
          <a:bodyPr/>
          <a:lstStyle/>
          <a:p>
            <a:r>
              <a:rPr lang="zh-CN" altLang="en-US" dirty="0"/>
              <a:t>截止</a:t>
            </a:r>
            <a:r>
              <a:rPr lang="en-US" altLang="zh-CN" dirty="0"/>
              <a:t>2015</a:t>
            </a:r>
            <a:r>
              <a:rPr lang="zh-CN" altLang="en-US" dirty="0"/>
              <a:t>年底，智明星通在</a:t>
            </a:r>
            <a:r>
              <a:rPr lang="en-US" altLang="zh-CN" dirty="0" err="1"/>
              <a:t>AppStore</a:t>
            </a:r>
            <a:r>
              <a:rPr lang="zh-CN" altLang="en-US" dirty="0"/>
              <a:t>和</a:t>
            </a:r>
            <a:r>
              <a:rPr lang="en-US" altLang="zh-CN" dirty="0" err="1"/>
              <a:t>GooglePlay</a:t>
            </a:r>
            <a:r>
              <a:rPr lang="zh-CN" altLang="en-US" dirty="0"/>
              <a:t>上共有</a:t>
            </a:r>
            <a:r>
              <a:rPr lang="en-US" altLang="zh-CN" dirty="0"/>
              <a:t>54</a:t>
            </a:r>
            <a:r>
              <a:rPr lang="zh-CN" altLang="en-US" dirty="0"/>
              <a:t>款活跃的游戏产品，以策略类居多，也包含卡牌、休闲等多个类型，在全球多个地区发行。其中，最出名的要数</a:t>
            </a:r>
            <a:r>
              <a:rPr lang="en-US" altLang="zh-CN" dirty="0" err="1"/>
              <a:t>Clashof</a:t>
            </a:r>
            <a:r>
              <a:rPr lang="en-US" altLang="zh-CN" dirty="0"/>
              <a:t> King(</a:t>
            </a:r>
            <a:r>
              <a:rPr lang="zh-CN" altLang="en-US" dirty="0"/>
              <a:t>列王的纷争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年全球总流水</a:t>
            </a:r>
            <a:r>
              <a:rPr lang="en-US" altLang="zh-CN" dirty="0"/>
              <a:t>24.13</a:t>
            </a:r>
            <a:r>
              <a:rPr lang="zh-CN" altLang="en-US" dirty="0"/>
              <a:t>亿，，获得了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Facebook</a:t>
            </a:r>
            <a:r>
              <a:rPr lang="zh-CN" altLang="en-US" dirty="0"/>
              <a:t>评选的年度最佳游戏。艾瑞分析认为，</a:t>
            </a:r>
            <a:r>
              <a:rPr lang="en-US" altLang="zh-CN" dirty="0"/>
              <a:t>COK</a:t>
            </a:r>
            <a:r>
              <a:rPr lang="zh-CN" altLang="en-US" dirty="0"/>
              <a:t>的成功有以下几点原因。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8381"/>
            <a:ext cx="6798348" cy="316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7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坚持精品策略的发行商</a:t>
            </a:r>
            <a:r>
              <a:rPr lang="en-US" altLang="zh-CN" b="0" dirty="0"/>
              <a:t>——</a:t>
            </a:r>
            <a:r>
              <a:rPr lang="zh-CN" altLang="en-US" b="0" dirty="0"/>
              <a:t>中手游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270750"/>
          </a:xfrm>
        </p:spPr>
        <p:txBody>
          <a:bodyPr/>
          <a:lstStyle/>
          <a:p>
            <a:r>
              <a:rPr lang="zh-CN" altLang="en-US" dirty="0"/>
              <a:t>中手游年初发布了围绕“卡牌、</a:t>
            </a:r>
            <a:r>
              <a:rPr lang="en-US" altLang="zh-CN" dirty="0"/>
              <a:t>MMO</a:t>
            </a:r>
            <a:r>
              <a:rPr lang="zh-CN" altLang="en-US" dirty="0"/>
              <a:t>、</a:t>
            </a:r>
            <a:r>
              <a:rPr lang="en-US" altLang="zh-CN" dirty="0"/>
              <a:t>SLG”</a:t>
            </a:r>
            <a:r>
              <a:rPr lang="zh-CN" altLang="en-US" dirty="0"/>
              <a:t>三大类型产品，稳步踏实按节奏推行发行的策略。这三大类型的游戏占据了目前市场上近八成的份额。艾瑞分析认为，中手游挑选这三大类型产品类型布局，其背后的逻辑，实质上是选择玩法成熟、强交互和商业化版本能快速迭代的产品。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3645024"/>
            <a:ext cx="72104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坚持精品策略的发行商</a:t>
            </a:r>
            <a:r>
              <a:rPr lang="en-US" altLang="zh-CN" b="0" dirty="0"/>
              <a:t>——</a:t>
            </a:r>
            <a:r>
              <a:rPr lang="zh-CN" altLang="en-US" b="0" dirty="0"/>
              <a:t>中手游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主打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/>
              <a:t>改编手游，成绩斐然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996033"/>
            <a:ext cx="69056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移动游戏未来趋势</a:t>
            </a:r>
          </a:p>
        </p:txBody>
      </p:sp>
    </p:spTree>
    <p:extLst>
      <p:ext uri="{BB962C8B-B14F-4D97-AF65-F5344CB8AC3E}">
        <p14:creationId xmlns:p14="http://schemas.microsoft.com/office/powerpoint/2010/main" val="29055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IP</a:t>
            </a:r>
            <a:r>
              <a:rPr lang="zh-CN" altLang="en-US" b="0" dirty="0"/>
              <a:t>是泡沫还是趋势</a:t>
            </a:r>
            <a:r>
              <a:rPr lang="en-US" altLang="zh-CN" b="0" dirty="0"/>
              <a:t>?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270750"/>
          </a:xfrm>
        </p:spPr>
        <p:txBody>
          <a:bodyPr/>
          <a:lstStyle/>
          <a:p>
            <a:r>
              <a:rPr lang="zh-CN" altLang="en-US" dirty="0"/>
              <a:t>近两年，市场对于</a:t>
            </a:r>
            <a:r>
              <a:rPr lang="en-US" altLang="zh-CN" dirty="0"/>
              <a:t>IP</a:t>
            </a:r>
            <a:r>
              <a:rPr lang="zh-CN" altLang="en-US" dirty="0"/>
              <a:t>这一概念的追捧日益热烈。很多顶级</a:t>
            </a:r>
            <a:r>
              <a:rPr lang="en-US" altLang="zh-CN" dirty="0"/>
              <a:t>IP</a:t>
            </a:r>
            <a:r>
              <a:rPr lang="zh-CN" altLang="en-US" dirty="0"/>
              <a:t>的授权价格也是水涨船高，屡创新高</a:t>
            </a:r>
            <a:r>
              <a:rPr lang="zh-CN" altLang="en-US" dirty="0" smtClean="0"/>
              <a:t>。</a:t>
            </a:r>
            <a:r>
              <a:rPr lang="en-US" altLang="zh-CN" dirty="0" smtClean="0"/>
              <a:t>IP</a:t>
            </a:r>
            <a:r>
              <a:rPr lang="zh-CN" altLang="en-US" dirty="0"/>
              <a:t>的作用在用户获取阶段最大，</a:t>
            </a:r>
            <a:r>
              <a:rPr lang="en-US" altLang="zh-CN" dirty="0"/>
              <a:t>IP</a:t>
            </a:r>
            <a:r>
              <a:rPr lang="zh-CN" altLang="en-US" dirty="0"/>
              <a:t>自带的粉丝效应可有效降低用户获取成本。但是如何将产品的</a:t>
            </a:r>
            <a:r>
              <a:rPr lang="en-US" altLang="zh-CN" dirty="0"/>
              <a:t>IP</a:t>
            </a:r>
            <a:r>
              <a:rPr lang="zh-CN" altLang="en-US" dirty="0"/>
              <a:t>价值发挥到最大化时需要产品本身、版权方以及渠道等多维度的合作的。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284984"/>
            <a:ext cx="715327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7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移动游戏重度化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827552"/>
          </a:xfrm>
        </p:spPr>
        <p:txBody>
          <a:bodyPr/>
          <a:lstStyle/>
          <a:p>
            <a:r>
              <a:rPr lang="zh-CN" altLang="en-US" dirty="0"/>
              <a:t>随着端游和页游厂商纷纷介入移动游戏，将原来大体量的端游页游产品移植到移动端来，拉长了移动游戏的平均游戏时长</a:t>
            </a:r>
            <a:r>
              <a:rPr lang="zh-CN" altLang="en-US" dirty="0" smtClean="0"/>
              <a:t>。调研</a:t>
            </a:r>
            <a:r>
              <a:rPr lang="zh-CN" altLang="en-US" dirty="0"/>
              <a:t>数据表明，仅有</a:t>
            </a:r>
            <a:r>
              <a:rPr lang="en-US" altLang="zh-CN" dirty="0">
                <a:solidFill>
                  <a:srgbClr val="FF0000"/>
                </a:solidFill>
              </a:rPr>
              <a:t>18%</a:t>
            </a:r>
            <a:r>
              <a:rPr lang="zh-CN" altLang="en-US" dirty="0"/>
              <a:t>的用户表示其游戏时长小于半小时，</a:t>
            </a:r>
            <a:r>
              <a:rPr lang="en-US" altLang="zh-CN" dirty="0">
                <a:solidFill>
                  <a:srgbClr val="FF0000"/>
                </a:solidFill>
              </a:rPr>
              <a:t>28%</a:t>
            </a:r>
            <a:r>
              <a:rPr lang="zh-CN" altLang="en-US" dirty="0"/>
              <a:t>的玩家表示玩移动游戏的时间变长了。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996952"/>
            <a:ext cx="72580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1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主播带你玩游戏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600345"/>
          </a:xfrm>
        </p:spPr>
        <p:txBody>
          <a:bodyPr/>
          <a:lstStyle/>
          <a:p>
            <a:r>
              <a:rPr lang="zh-CN" altLang="en-US" dirty="0"/>
              <a:t>以端游直播为主的各大游戏平台开始出现移动游戏直播专栏，还有多款主打移动游戏直播的</a:t>
            </a:r>
            <a:r>
              <a:rPr lang="en-US" altLang="zh-CN" dirty="0"/>
              <a:t>app</a:t>
            </a:r>
            <a:r>
              <a:rPr lang="zh-CN" altLang="en-US" dirty="0"/>
              <a:t>上线。其中，触手</a:t>
            </a:r>
            <a:r>
              <a:rPr lang="en-US" altLang="zh-CN" dirty="0"/>
              <a:t>TV</a:t>
            </a:r>
            <a:r>
              <a:rPr lang="zh-CN" altLang="en-US" dirty="0"/>
              <a:t>自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月上线以来，月度覆盖人数一路走高，截止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月，覆盖人数增长已超过</a:t>
            </a:r>
            <a:r>
              <a:rPr lang="en-US" altLang="zh-CN" dirty="0">
                <a:solidFill>
                  <a:srgbClr val="FF0000"/>
                </a:solidFill>
              </a:rPr>
              <a:t>100%</a:t>
            </a:r>
            <a:r>
              <a:rPr lang="zh-CN" altLang="en-US" dirty="0" smtClean="0"/>
              <a:t>。直播</a:t>
            </a:r>
            <a:r>
              <a:rPr lang="zh-CN" altLang="en-US" dirty="0"/>
              <a:t>一方面能成为手游的营销渠道之一，另一方面可以弥补手游在交互上天生的弱势，增加玩家粘性。直播能与移动游戏双向导流，并衍生出电商、竞技、代言、周边等多种变现方式，扩大移动游戏的影响力。</a:t>
            </a:r>
          </a:p>
        </p:txBody>
      </p:sp>
    </p:spTree>
    <p:extLst>
      <p:ext uri="{BB962C8B-B14F-4D97-AF65-F5344CB8AC3E}">
        <p14:creationId xmlns:p14="http://schemas.microsoft.com/office/powerpoint/2010/main" val="36282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年中国网络游戏市场规模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23988"/>
            <a:ext cx="71056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7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0" dirty="0"/>
              <a:t>主播带你玩游戏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952625"/>
            <a:ext cx="69056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7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年中国网络游戏产业细分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865126"/>
          </a:xfrm>
        </p:spPr>
        <p:txBody>
          <a:bodyPr/>
          <a:lstStyle/>
          <a:p>
            <a:r>
              <a:rPr lang="zh-CN" altLang="en-US" dirty="0"/>
              <a:t>移动游戏份额增长至</a:t>
            </a:r>
            <a:r>
              <a:rPr lang="en-US" altLang="zh-CN" dirty="0">
                <a:solidFill>
                  <a:srgbClr val="FF0000"/>
                </a:solidFill>
              </a:rPr>
              <a:t>39.2%</a:t>
            </a:r>
            <a:r>
              <a:rPr lang="zh-CN" altLang="en-US" dirty="0"/>
              <a:t>，端游份额</a:t>
            </a:r>
            <a:r>
              <a:rPr lang="zh-CN" altLang="en-US" dirty="0" smtClean="0"/>
              <a:t>自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zh-CN" altLang="en-US" dirty="0"/>
              <a:t>跌落</a:t>
            </a:r>
            <a:r>
              <a:rPr lang="en-US" altLang="zh-CN" dirty="0">
                <a:solidFill>
                  <a:srgbClr val="FF0000"/>
                </a:solidFill>
              </a:rPr>
              <a:t>50%</a:t>
            </a:r>
            <a:r>
              <a:rPr lang="zh-CN" altLang="en-US" dirty="0"/>
              <a:t>以下，移动游戏成为推动网络游戏行业增长的主要动力</a:t>
            </a:r>
            <a:r>
              <a:rPr lang="zh-CN" altLang="en-US" dirty="0" smtClean="0"/>
              <a:t>。整个</a:t>
            </a:r>
            <a:r>
              <a:rPr lang="zh-CN" altLang="en-US" dirty="0"/>
              <a:t>市场会在</a:t>
            </a:r>
            <a:r>
              <a:rPr lang="en-US" altLang="zh-CN" dirty="0"/>
              <a:t>2016</a:t>
            </a:r>
            <a:r>
              <a:rPr lang="zh-CN" altLang="en-US" dirty="0"/>
              <a:t>年出现拐点，移动市场份额将</a:t>
            </a:r>
            <a:r>
              <a:rPr lang="zh-CN" altLang="en-US" dirty="0">
                <a:solidFill>
                  <a:srgbClr val="FF0000"/>
                </a:solidFill>
              </a:rPr>
              <a:t>首次超过</a:t>
            </a:r>
            <a:r>
              <a:rPr lang="zh-CN" altLang="en-US" dirty="0"/>
              <a:t>端游，成为最大的细分市场。</a:t>
            </a:r>
          </a:p>
        </p:txBody>
      </p:sp>
    </p:spTree>
    <p:extLst>
      <p:ext uri="{BB962C8B-B14F-4D97-AF65-F5344CB8AC3E}">
        <p14:creationId xmlns:p14="http://schemas.microsoft.com/office/powerpoint/2010/main" val="30041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年中国移动游戏市场规模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19225"/>
            <a:ext cx="70675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32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年中国移动游戏市场</a:t>
            </a:r>
            <a:r>
              <a:rPr lang="zh-CN" altLang="en-US" b="0" dirty="0" smtClean="0"/>
              <a:t>规模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308324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年中国移动游戏市场规模约</a:t>
            </a:r>
            <a:r>
              <a:rPr lang="en-US" altLang="zh-CN" dirty="0">
                <a:solidFill>
                  <a:srgbClr val="FF0000"/>
                </a:solidFill>
              </a:rPr>
              <a:t>562</a:t>
            </a:r>
            <a:r>
              <a:rPr lang="zh-CN" altLang="en-US" dirty="0"/>
              <a:t>亿，增长率再创新高，超过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%</a:t>
            </a:r>
            <a:r>
              <a:rPr lang="zh-CN" altLang="en-US" dirty="0"/>
              <a:t>。增长迅猛的主要原因之一在于以网易为代表的</a:t>
            </a:r>
            <a:r>
              <a:rPr lang="zh-CN" altLang="en-US" dirty="0">
                <a:solidFill>
                  <a:srgbClr val="FF0000"/>
                </a:solidFill>
              </a:rPr>
              <a:t>传统端游企业大规模进军手游市场</a:t>
            </a:r>
            <a:r>
              <a:rPr lang="zh-CN" altLang="en-US" dirty="0"/>
              <a:t>，推出了如</a:t>
            </a:r>
            <a:r>
              <a:rPr lang="en-US" altLang="zh-CN" dirty="0"/>
              <a:t>《</a:t>
            </a:r>
            <a:r>
              <a:rPr lang="zh-CN" altLang="en-US" dirty="0"/>
              <a:t>梦幻西游</a:t>
            </a:r>
            <a:r>
              <a:rPr lang="en-US" altLang="zh-CN" dirty="0"/>
              <a:t>》</a:t>
            </a:r>
            <a:r>
              <a:rPr lang="zh-CN" altLang="en-US" dirty="0"/>
              <a:t>这类</a:t>
            </a:r>
            <a:r>
              <a:rPr lang="zh-CN" altLang="en-US" dirty="0">
                <a:solidFill>
                  <a:srgbClr val="FF0000"/>
                </a:solidFill>
              </a:rPr>
              <a:t>端游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移动端产品</a:t>
            </a:r>
            <a:r>
              <a:rPr lang="zh-CN" altLang="en-US" dirty="0"/>
              <a:t>，深受玩家欢迎。之二，</a:t>
            </a:r>
            <a:r>
              <a:rPr lang="zh-CN" altLang="en-US" dirty="0">
                <a:solidFill>
                  <a:srgbClr val="FF0000"/>
                </a:solidFill>
              </a:rPr>
              <a:t>长通勤时间</a:t>
            </a:r>
            <a:r>
              <a:rPr lang="zh-CN" altLang="en-US" dirty="0"/>
              <a:t>和快生活节奏使得玩家对游戏移动化的需求加深。</a:t>
            </a:r>
          </a:p>
        </p:txBody>
      </p:sp>
    </p:spTree>
    <p:extLst>
      <p:ext uri="{BB962C8B-B14F-4D97-AF65-F5344CB8AC3E}">
        <p14:creationId xmlns:p14="http://schemas.microsoft.com/office/powerpoint/2010/main" val="27051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/>
              <a:t>2015</a:t>
            </a:r>
            <a:r>
              <a:rPr lang="zh-CN" altLang="en-US" b="0" dirty="0"/>
              <a:t>年中国移动游戏市场规模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19225"/>
            <a:ext cx="71056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529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10454</TotalTime>
  <Words>2682</Words>
  <Application>Microsoft Office PowerPoint</Application>
  <PresentationFormat>全屏显示(4:3)</PresentationFormat>
  <Paragraphs>182</Paragraphs>
  <Slides>50</Slides>
  <Notes>48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主题</vt:lpstr>
      <vt:lpstr>unity3d</vt:lpstr>
      <vt:lpstr>PowerPoint 演示文稿</vt:lpstr>
      <vt:lpstr>移动游戏行业概况</vt:lpstr>
      <vt:lpstr>2015年中国网络游戏市场规模</vt:lpstr>
      <vt:lpstr>2015年中国网络游戏市场规模</vt:lpstr>
      <vt:lpstr>2015年中国网络游戏产业细分</vt:lpstr>
      <vt:lpstr>2015年中国移动游戏市场规模</vt:lpstr>
      <vt:lpstr>2015年中国移动游戏市场规模</vt:lpstr>
      <vt:lpstr>2015年中国移动游戏市场规模</vt:lpstr>
      <vt:lpstr>2015年中国移动游戏各渠道流水分布</vt:lpstr>
      <vt:lpstr>2015年中国移动游戏各渠道流水分布</vt:lpstr>
      <vt:lpstr>中国游戏用户游戏偏好</vt:lpstr>
      <vt:lpstr>2015年中国移动游戏用户规模</vt:lpstr>
      <vt:lpstr>2015年中国移动游戏用户规模</vt:lpstr>
      <vt:lpstr>移动游戏产品数据</vt:lpstr>
      <vt:lpstr>2015年中国移动游戏市场宏观数据</vt:lpstr>
      <vt:lpstr>2015年移动游戏产品分级数量</vt:lpstr>
      <vt:lpstr>2015年移动游戏产品分级数量</vt:lpstr>
      <vt:lpstr>中国移动游戏产品榜单留存情况</vt:lpstr>
      <vt:lpstr>中国移动游戏产品榜单留存情况</vt:lpstr>
      <vt:lpstr>2015中国移动游戏产品榜单留存情况</vt:lpstr>
      <vt:lpstr>中国移动单机游戏类型分布</vt:lpstr>
      <vt:lpstr>中国移动单机游戏类型分布</vt:lpstr>
      <vt:lpstr>中国移动单机游戏题材分布</vt:lpstr>
      <vt:lpstr>中国移动单机游戏Top30</vt:lpstr>
      <vt:lpstr>中国移动单机游戏Top30</vt:lpstr>
      <vt:lpstr>中国移动网络游戏类型分布</vt:lpstr>
      <vt:lpstr>中国移动网络游戏题材分布</vt:lpstr>
      <vt:lpstr>中国移动网络游戏Top30</vt:lpstr>
      <vt:lpstr>2015年最具代表性的移动游戏</vt:lpstr>
      <vt:lpstr>中国移动游戏IP分布趋势</vt:lpstr>
      <vt:lpstr>中国移动游戏IP类型分布</vt:lpstr>
      <vt:lpstr>中国移动游戏用户喜爱类型分布</vt:lpstr>
      <vt:lpstr>中国移动游戏用户喜爱题材分布</vt:lpstr>
      <vt:lpstr>中国移动游戏用户的关注点</vt:lpstr>
      <vt:lpstr>中国移动游戏用户下载渠道</vt:lpstr>
      <vt:lpstr>移动游戏企业研究</vt:lpstr>
      <vt:lpstr>中国移动游戏产业全景图</vt:lpstr>
      <vt:lpstr>中国移动游戏上市企业Top10</vt:lpstr>
      <vt:lpstr>传统端游企业的爆发——网易</vt:lpstr>
      <vt:lpstr>传统端游企业的爆发——网易</vt:lpstr>
      <vt:lpstr>中国移动游戏上市企业Top10</vt:lpstr>
      <vt:lpstr>专注海外市场的发行商——智明星通</vt:lpstr>
      <vt:lpstr>坚持精品策略的发行商——中手游</vt:lpstr>
      <vt:lpstr>坚持精品策略的发行商——中手游</vt:lpstr>
      <vt:lpstr>移动游戏未来趋势</vt:lpstr>
      <vt:lpstr>IP是泡沫还是趋势?</vt:lpstr>
      <vt:lpstr>移动游戏重度化</vt:lpstr>
      <vt:lpstr>主播带你玩游戏</vt:lpstr>
      <vt:lpstr>主播带你玩游戏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JAVA面向对象01</dc:title>
  <dc:creator>tarena</dc:creator>
  <cp:lastModifiedBy>臧老师</cp:lastModifiedBy>
  <cp:revision>2348</cp:revision>
  <cp:lastPrinted>2014-02-25T07:33:26Z</cp:lastPrinted>
  <dcterms:modified xsi:type="dcterms:W3CDTF">2016-11-14T10:01:19Z</dcterms:modified>
</cp:coreProperties>
</file>